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83" r:id="rId3"/>
    <p:sldId id="266" r:id="rId4"/>
    <p:sldId id="267" r:id="rId5"/>
    <p:sldId id="269" r:id="rId6"/>
    <p:sldId id="284" r:id="rId7"/>
    <p:sldId id="285" r:id="rId8"/>
    <p:sldId id="286" r:id="rId9"/>
    <p:sldId id="272" r:id="rId10"/>
    <p:sldId id="287" r:id="rId11"/>
    <p:sldId id="289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29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3096-689C-4C53-94B4-94A9241E1BF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70115-4AC2-4443-897C-007C20330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99411"/>
            <a:ext cx="9448800" cy="2871536"/>
          </a:xfrm>
        </p:spPr>
        <p:txBody>
          <a:bodyPr>
            <a:noAutofit/>
          </a:bodyPr>
          <a:lstStyle/>
          <a:p>
            <a:pPr algn="ctr"/>
            <a:r>
              <a:rPr lang="ro-R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Facultatea</a:t>
            </a:r>
            <a:br>
              <a:rPr lang="ro-R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drept </a:t>
            </a:r>
            <a:br>
              <a:rPr lang="ro-R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</a:t>
            </a:r>
            <a:r>
              <a:rPr lang="ro-RO" sz="4800" b="1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ro-R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13DFD-7232-4DDB-A00D-1461E9E7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95" y="381196"/>
            <a:ext cx="8610600" cy="951216"/>
          </a:xfrm>
        </p:spPr>
        <p:txBody>
          <a:bodyPr>
            <a:normAutofit/>
          </a:bodyPr>
          <a:lstStyle/>
          <a:p>
            <a:pPr fontAlgn="base"/>
            <a:r>
              <a:rPr lang="ro-R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proiecte implementate</a:t>
            </a:r>
            <a:endParaRPr lang="ro-R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CE005-2BD4-4845-A59D-7C2BAD8A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36" y="1158240"/>
            <a:ext cx="10493370" cy="533881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85" y="1383803"/>
            <a:ext cx="3455746" cy="48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13DFD-7232-4DDB-A00D-1461E9E7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95" y="381196"/>
            <a:ext cx="7406639" cy="951216"/>
          </a:xfrm>
        </p:spPr>
        <p:txBody>
          <a:bodyPr>
            <a:normAutofit/>
          </a:bodyPr>
          <a:lstStyle/>
          <a:p>
            <a:pPr fontAlgn="base"/>
            <a:r>
              <a:rPr lang="ro-R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DOTĂRI</a:t>
            </a:r>
            <a:endParaRPr lang="ro-R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CE005-2BD4-4845-A59D-7C2BAD8A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79" y="1497875"/>
            <a:ext cx="10493370" cy="5059680"/>
          </a:xfrm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ro-RO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CENTRUL </a:t>
            </a:r>
            <a:r>
              <a:rPr lang="ro-RO" cap="all" dirty="0">
                <a:latin typeface="Arial" panose="020B0604020202020204" pitchFamily="34" charset="0"/>
                <a:cs typeface="Arial" panose="020B0604020202020204" pitchFamily="34" charset="0"/>
              </a:rPr>
              <a:t>DE STUDII EUROPENE ȘI </a:t>
            </a:r>
            <a:r>
              <a:rPr lang="ro-RO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GUVERNANȚĂ: -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pațiu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pentru predare, activități de studiu individual, evenimente - mese rotunde,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conferințe</a:t>
            </a:r>
          </a:p>
          <a:p>
            <a:pPr marL="0" indent="0" fontAlgn="base">
              <a:buNone/>
            </a:pP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Obiective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priorități: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promovarea dimensiunii europene a educației și formării profesionale;</a:t>
            </a:r>
          </a:p>
          <a:p>
            <a:pPr fontAlgn="base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sprijinirea cercetării în domeniul studiilor europene;</a:t>
            </a:r>
          </a:p>
          <a:p>
            <a:pPr fontAlgn="base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extinderea și consolidarea studiilor europene în disciplinele programelor academice;</a:t>
            </a:r>
          </a:p>
          <a:p>
            <a:pPr fontAlgn="base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promovare, diseminare și instituționalizare a apartenenței la civilizația europeană și sincronizare cu modelul de guvernanță al UE;</a:t>
            </a:r>
          </a:p>
          <a:p>
            <a:pPr fontAlgn="base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activități de informare în scopul dezvoltării și asimilării valorilor comunității locale, raționalismului economic și a principiilor europene de administrare. </a:t>
            </a:r>
          </a:p>
          <a:p>
            <a:pPr algn="just" fontAlgn="base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ro-RO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ro-RO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0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13DFD-7232-4DDB-A00D-1461E9E7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95" y="381196"/>
            <a:ext cx="8610600" cy="951216"/>
          </a:xfrm>
        </p:spPr>
        <p:txBody>
          <a:bodyPr>
            <a:normAutofit/>
          </a:bodyPr>
          <a:lstStyle/>
          <a:p>
            <a:pPr fontAlgn="base"/>
            <a:r>
              <a:rPr lang="ro-RO" sz="3200" b="1" dirty="0"/>
              <a:t>10 MOTIVE DE A FI STUDENTUL </a:t>
            </a:r>
            <a:r>
              <a:rPr lang="ro-RO" sz="3200" b="1" dirty="0" smtClean="0"/>
              <a:t>NOSTRU:</a:t>
            </a:r>
            <a:endParaRPr lang="ro-RO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CE005-2BD4-4845-A59D-7C2BAD8A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123406"/>
            <a:ext cx="11077301" cy="54341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RO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că aici: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Obții </a:t>
            </a:r>
            <a:r>
              <a:rPr lang="ro-R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profesii care </a:t>
            </a: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produc și bunăstare și schimbare;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Activitățile curriculare și extracurriculare constituie fundament pentru dezvoltarea competențelor profesionale;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Vei avea un mediu propice pentru a investi într-o carieră de succes;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Găsești context favorabil valorificării propriului potențial;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Împlinești satisfacția de a fi util comunității;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Formele de învățare cu frecvența la zi sau frecvență redusă îți oferă oportunitatea de a alege varianta cea mai potrivită pentru propria situație;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Programul oferă posibilitatea asigurării studiilor integrate: licenţă şi master;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Te bucuri de oportunitatea studiilor superioare fără eforturi financiare legate de deplasarea în alte localităţi sau alte ţări;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Șansa de a te cunoaște și autocunoaște este realizabilă;</a:t>
            </a: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  <a:cs typeface="Arial" panose="020B0604020202020204" pitchFamily="34" charset="0"/>
              </a:rPr>
              <a:t>Viața de student nu a anulat-o nimeni</a:t>
            </a:r>
            <a:r>
              <a:rPr lang="ro-R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8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86050"/>
          </a:xfrm>
        </p:spPr>
        <p:txBody>
          <a:bodyPr>
            <a:normAutofit/>
          </a:bodyPr>
          <a:lstStyle/>
          <a:p>
            <a:r>
              <a:rPr lang="ro-R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Sloganul facultății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069" y="1872343"/>
            <a:ext cx="10371909" cy="42671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„De jure, de facto”		</a:t>
            </a:r>
          </a:p>
          <a:p>
            <a:pPr marL="0" indent="0">
              <a:buNone/>
            </a:pP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NE DORIM?</a:t>
            </a:r>
            <a:endParaRPr lang="ro-RO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	În </a:t>
            </a: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</a:rPr>
              <a:t>condițiile în care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amprenta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regională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ţării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devine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vizibilă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programul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consolidează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caracterul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elitis</a:t>
            </a: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al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universității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ca pol de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dezvoltare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regional</a:t>
            </a:r>
            <a:r>
              <a:rPr lang="ro-RO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05" y="1928404"/>
            <a:ext cx="1774339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1871254"/>
            <a:ext cx="236560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738D95B-E820-47FA-9218-EE09B46B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o-RO" sz="3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Misiunea și obiectivele facultății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AD8E3B5-0EBB-4E7E-AC8F-DE4F48E6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2540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2400" dirty="0" smtClean="0"/>
              <a:t>	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Facultatea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noastră promovează un proiect educațional ancorat în valori ambițioase și puternice, exprimate prin spiritul integrității, umanității, democrației și datoriei civice. Programele noastre academice sunt concepute pentru a vă ajuta să vă realizați și să vă îndepliniți visurile și aspirațiile. Ne-am angajat să pregătim studenții pentru provocările perioadei în care ne aflăm, pentru viața într-o comunitate prosperă, dar și în continuă schimbare. Prin urmare, avem o sarcină ambițioasă, să formăm specialiști calificați și competitivi, capabili să ia decizii competente în cele mai dificile situații, să răspundă cerințelor domeniului profesional ales, DREPT ȘI ADMINISTRAȚIE PUBLICĂ.</a:t>
            </a:r>
            <a:endParaRPr lang="ro-MD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" marR="25400" algn="just">
              <a:lnSpc>
                <a:spcPct val="11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075C4-3C2D-46DE-A94A-F9316F4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4073"/>
            <a:ext cx="8610600" cy="1302327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Organizarea facultății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0A9388-0A38-4FF5-A591-51B89FAC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9" y="2755183"/>
            <a:ext cx="11110784" cy="2975058"/>
          </a:xfrm>
        </p:spPr>
        <p:txBody>
          <a:bodyPr>
            <a:normAutofit lnSpcReduction="10000"/>
          </a:bodyPr>
          <a:lstStyle/>
          <a:p>
            <a:pPr marL="68580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Catedra Drept</a:t>
            </a:r>
          </a:p>
          <a:p>
            <a:pPr marL="68580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Catedra Stiințe Politice și Administrative</a:t>
            </a:r>
          </a:p>
          <a:p>
            <a:pPr marL="68580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Comisia de calitate</a:t>
            </a:r>
          </a:p>
          <a:p>
            <a:pPr marL="68580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Conducerea executivă a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acultății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rept și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dministrație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ublică</a:t>
            </a:r>
            <a:endParaRPr lang="ro-R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Consiliul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acultății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rept și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dministrație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ublică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4960-0635-448A-AF1A-5E146BB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84909"/>
            <a:ext cx="8610600" cy="1233055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Catedra Drept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216" y="1532708"/>
            <a:ext cx="11236235" cy="4693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o-RO" sz="2000" dirty="0"/>
              <a:t>Catedra de Drept curează organizarea </a:t>
            </a:r>
            <a:r>
              <a:rPr lang="ro-RO" sz="2000" dirty="0" smtClean="0"/>
              <a:t>studiilor</a:t>
            </a:r>
            <a:r>
              <a:rPr lang="ro-RO" sz="2000" dirty="0"/>
              <a:t> pe două cicluri</a:t>
            </a:r>
            <a:r>
              <a:rPr lang="ro-RO" sz="2000" dirty="0" smtClean="0"/>
              <a:t>:</a:t>
            </a:r>
            <a:endParaRPr lang="ro-RO" sz="2000" dirty="0"/>
          </a:p>
          <a:p>
            <a:pPr algn="just" fontAlgn="base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RO" sz="2000" dirty="0" smtClean="0"/>
              <a:t> </a:t>
            </a:r>
            <a:r>
              <a:rPr lang="ro-RO" sz="2000" dirty="0"/>
              <a:t>Ciclul I (studii superioare de licență) – </a:t>
            </a:r>
            <a:r>
              <a:rPr lang="ro-RO" sz="2000" dirty="0" smtClean="0"/>
              <a:t>studii cu frecvența la zi (4 ani)/frecvență redusă (5 ani)</a:t>
            </a:r>
            <a:endParaRPr lang="ro-RO" sz="2000" dirty="0"/>
          </a:p>
          <a:p>
            <a:pPr algn="just" fontAlgn="base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RO" sz="2000" dirty="0" smtClean="0"/>
              <a:t> </a:t>
            </a:r>
            <a:r>
              <a:rPr lang="ro-RO" sz="2000" dirty="0"/>
              <a:t>Ciclul II (studii superioare de master</a:t>
            </a:r>
            <a:r>
              <a:rPr lang="ro-RO" sz="2000" dirty="0" smtClean="0"/>
              <a:t>)</a:t>
            </a:r>
            <a:r>
              <a:rPr lang="ro-RO" sz="2000" dirty="0"/>
              <a:t> </a:t>
            </a:r>
            <a:endParaRPr lang="ro-RO" sz="2000" dirty="0"/>
          </a:p>
          <a:p>
            <a:pPr marL="0" indent="0" algn="just">
              <a:buNone/>
            </a:pPr>
            <a:r>
              <a:rPr lang="ro-RO" sz="2000" dirty="0" smtClean="0"/>
              <a:t>	Activitatea </a:t>
            </a:r>
            <a:r>
              <a:rPr lang="ro-RO" sz="2000" dirty="0"/>
              <a:t>juristului modern, corect gestionată, implică utilizarea eficientă pe larg a bazelor disciplinelor teoretice generale universitare la nivelul ce-i asigură perceperea adecvată a realităţilor actuale. </a:t>
            </a:r>
            <a:endParaRPr lang="ro-RO" sz="2000" dirty="0" smtClean="0"/>
          </a:p>
          <a:p>
            <a:pPr marL="0" indent="0" algn="just">
              <a:buNone/>
            </a:pPr>
            <a:r>
              <a:rPr lang="ro-RO" sz="2000" dirty="0"/>
              <a:t>	</a:t>
            </a:r>
            <a:r>
              <a:rPr lang="ro-RO" sz="2000" dirty="0" smtClean="0"/>
              <a:t>Activitatea </a:t>
            </a:r>
            <a:r>
              <a:rPr lang="ro-RO" sz="2000" dirty="0"/>
              <a:t>ştiinţifică în domeniu ţine de elaborarea suportului teoretic adecvat pentru aplicabilitatea practică a realizărilor din domeniul jurisprudenţei. Suportul teoretic se referă atât la disciplinele cadrului juridic </a:t>
            </a:r>
            <a:r>
              <a:rPr lang="ro-RO" sz="2000" dirty="0" smtClean="0"/>
              <a:t>fundamental, </a:t>
            </a:r>
            <a:r>
              <a:rPr lang="ro-RO" sz="2000" dirty="0"/>
              <a:t>cât şi la disciplinele ce posedă un caracter mai </a:t>
            </a:r>
            <a:r>
              <a:rPr lang="ro-RO" sz="2000" dirty="0" smtClean="0"/>
              <a:t>pragmatic.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945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4960-0635-448A-AF1A-5E146BB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646" y="397822"/>
            <a:ext cx="9790611" cy="1047800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Catedra </a:t>
            </a:r>
            <a:r>
              <a:rPr lang="ro-RO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ȘTIINȚE POLITICE ȘI DMINISTRATIVE</a:t>
            </a:r>
            <a:endParaRPr lang="ro-RO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9131"/>
            <a:ext cx="10820400" cy="46416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o-RO" dirty="0"/>
              <a:t>Catedra </a:t>
            </a:r>
            <a:r>
              <a:rPr lang="ro-RO" dirty="0" smtClean="0"/>
              <a:t>Științe Politice și Administrative curează </a:t>
            </a:r>
            <a:r>
              <a:rPr lang="ro-RO" dirty="0"/>
              <a:t>organizarea studiilor pe două cicluri</a:t>
            </a:r>
            <a:r>
              <a:rPr lang="ro-RO" dirty="0" smtClean="0"/>
              <a:t>:</a:t>
            </a:r>
            <a:endParaRPr lang="ro-RO" dirty="0"/>
          </a:p>
          <a:p>
            <a:pPr algn="just" fontAlgn="base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o-RO" dirty="0"/>
              <a:t> Ciclul I (studii superioare de licență) – studii cu frecvența la </a:t>
            </a:r>
            <a:r>
              <a:rPr lang="ro-RO" dirty="0" smtClean="0"/>
              <a:t>zi (3 ani)/frecvență redusă (4 ani)</a:t>
            </a:r>
            <a:endParaRPr lang="ro-RO" dirty="0"/>
          </a:p>
          <a:p>
            <a:pPr algn="just" fontAlgn="base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o-RO" dirty="0"/>
              <a:t> Ciclul II (studii superioare de master)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o-RO" i="1" dirty="0" smtClean="0"/>
          </a:p>
          <a:p>
            <a:pPr marL="0" indent="0" algn="just">
              <a:buNone/>
            </a:pPr>
            <a:r>
              <a:rPr lang="ro-RO" i="1" dirty="0" smtClean="0"/>
              <a:t>	Catedra</a:t>
            </a:r>
            <a:r>
              <a:rPr lang="ro-RO" dirty="0"/>
              <a:t> are ca </a:t>
            </a:r>
            <a:r>
              <a:rPr lang="ro-RO" i="1" dirty="0"/>
              <a:t>scop</a:t>
            </a:r>
            <a:r>
              <a:rPr lang="ro-RO" dirty="0"/>
              <a:t> formarea unor specialişti purtători de cunoştinţe vaste în domeniul ştiinţelor politice şi administrative cu abilităţi de soluţionare a celor mai complexe probleme sociale, oferirea unor posibilităţi de acumulare a volumului necesar de cunoştinţe pentru o participare eficientă în procesul de administrare publică. </a:t>
            </a:r>
            <a:endParaRPr lang="ro-RO" dirty="0" smtClean="0"/>
          </a:p>
          <a:p>
            <a:pPr marL="0" indent="0" algn="just">
              <a:buNone/>
            </a:pPr>
            <a:r>
              <a:rPr lang="ro-RO" i="1" dirty="0"/>
              <a:t>	</a:t>
            </a:r>
            <a:r>
              <a:rPr lang="ro-RO" i="1" dirty="0" smtClean="0"/>
              <a:t>Misiunea</a:t>
            </a:r>
            <a:r>
              <a:rPr lang="ro-RO" dirty="0"/>
              <a:t> catedrei este de a realiza un cadru curricular comprehensiv pentru desfăşurarea unui proces de învăţământ modern orientat spre formarea specialiştilor în domeniul administraţiei publice.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3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4960-0635-448A-AF1A-5E146BB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646" y="397822"/>
            <a:ext cx="9790611" cy="1047800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coMisia de calitate</a:t>
            </a:r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33006"/>
            <a:ext cx="10820400" cy="460683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	Membrii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comunității academice și studenții sunt implicați, în calitate de parteneri, în procesul de asigurare a calității activității de învățământ și cercetare științifică, conform regulamentelor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Procesul de asigurare a calității tinde spre: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Introducerea de noi abordări ale procesului de predare-învățare, la care accentul să fie pus pe creșterea interactivității cursurilor și pe actualizarea informației;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Utilizarea unor sisteme de evaluare a cunoștințelor dobândite de studenți bazate pe testarea abilității acestora de a prelucra informația primită și mai puțin pe capacitatea lor de memorare;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Implementarea principiilor eticii profesionale în toate compartimentele Facultății.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4960-0635-448A-AF1A-5E146BB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646" y="397822"/>
            <a:ext cx="9790611" cy="1047800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Conducerea executivă a 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acultății</a:t>
            </a:r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394857"/>
            <a:ext cx="10820400" cy="333538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DECAN – Filipov Ina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ȘEF CATEDRA ȘTIINȚE POLITICE ȘI ADMINISTRATIVE – Gîrneț Ilie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ȘEF CATEDRA DREPT – Ciudin Oxana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SECRETAR DOCUMENTARE ACTE – Popa Alexandra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13DFD-7232-4DDB-A00D-1461E9E7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Consiliul F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acultății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CE005-2BD4-4845-A59D-7C2BAD8A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o-RO" sz="2800" dirty="0"/>
              <a:t>e</a:t>
            </a:r>
            <a:r>
              <a:rPr lang="ro-RO" sz="2800" dirty="0" smtClean="0"/>
              <a:t>ste </a:t>
            </a:r>
            <a:r>
              <a:rPr lang="ro-RO" sz="2800" dirty="0"/>
              <a:t>organul de conducere al Facultatii ales pe un termen de 5 </a:t>
            </a:r>
            <a:r>
              <a:rPr lang="ro-RO" sz="2800" dirty="0" smtClean="0"/>
              <a:t>ani;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o-RO" sz="2800" dirty="0"/>
              <a:t>c</a:t>
            </a:r>
            <a:r>
              <a:rPr lang="ro-RO" sz="2800" dirty="0" smtClean="0"/>
              <a:t>onform </a:t>
            </a:r>
            <a:r>
              <a:rPr lang="ro-RO" sz="2800" dirty="0"/>
              <a:t>Regulamentului, componenţa consiliului cuprinde personal didactico-stiintific și studenţi, reprezentați în consliliu în proporție de ¼ din numărul total al </a:t>
            </a:r>
            <a:r>
              <a:rPr lang="ro-RO" sz="2800" dirty="0" smtClean="0"/>
              <a:t>membrilor;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o-RO" sz="2800" dirty="0" smtClean="0"/>
              <a:t>este </a:t>
            </a:r>
            <a:r>
              <a:rPr lang="ro-RO" sz="2800" dirty="0"/>
              <a:t>constituit din 9 </a:t>
            </a:r>
            <a:r>
              <a:rPr lang="ro-RO" sz="2800" dirty="0" smtClean="0"/>
              <a:t>membri;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o-RO" sz="2800" dirty="0"/>
              <a:t>r</a:t>
            </a:r>
            <a:r>
              <a:rPr lang="ro-RO" sz="2800" dirty="0" smtClean="0"/>
              <a:t>olul </a:t>
            </a:r>
            <a:r>
              <a:rPr lang="ro-RO" sz="2800" dirty="0"/>
              <a:t>consiliului constă în examinarea problemelor şi luarea deciziilor legate de activitatea facultăţii.</a:t>
            </a:r>
            <a:endParaRPr lang="ro-RO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16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739</TotalTime>
  <Words>386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Times New Roman</vt:lpstr>
      <vt:lpstr>Wingdings</vt:lpstr>
      <vt:lpstr>Vapor Trail</vt:lpstr>
      <vt:lpstr>Facultatea  drept  și AdministrațiE publică</vt:lpstr>
      <vt:lpstr>Sloganul facultății</vt:lpstr>
      <vt:lpstr>Misiunea și obiectivele facultății </vt:lpstr>
      <vt:lpstr>Organizarea facultății</vt:lpstr>
      <vt:lpstr>Catedra Drept</vt:lpstr>
      <vt:lpstr>Catedra ȘTIINȚE POLITICE ȘI DMINISTRATIVE</vt:lpstr>
      <vt:lpstr>coMisia de calitate</vt:lpstr>
      <vt:lpstr>Conducerea executivă a Facultății</vt:lpstr>
      <vt:lpstr>Consiliul Facultății</vt:lpstr>
      <vt:lpstr> proiecte implementate</vt:lpstr>
      <vt:lpstr> DOTĂRI</vt:lpstr>
      <vt:lpstr>10 MOTIVE DE A FI STUDENTUL NOSTRU: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Administrația publică a colectivităților locale</dc:title>
  <dc:creator>Valentina Cornea</dc:creator>
  <cp:lastModifiedBy>Drept-308</cp:lastModifiedBy>
  <cp:revision>105</cp:revision>
  <dcterms:created xsi:type="dcterms:W3CDTF">2021-08-31T07:07:36Z</dcterms:created>
  <dcterms:modified xsi:type="dcterms:W3CDTF">2022-04-20T10:27:56Z</dcterms:modified>
</cp:coreProperties>
</file>